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9D775-D17B-4A1F-9394-E45FE67C9A97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4CA93-45B8-401D-B8C2-5B47FC148F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6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4CA93-45B8-401D-B8C2-5B47FC148F1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93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4CA93-45B8-401D-B8C2-5B47FC148F1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52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5EE2-B4BC-45E9-8A43-1F7D41A84E5C}" type="datetime1">
              <a:rPr lang="it-IT" smtClean="0"/>
              <a:t>13/05/2020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Licei "Tommaso Campanella" Belvedere M.mo (CS)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ECDB-DB21-4ED6-A68A-11DC20E48A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74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257A-9941-40D6-B89A-4A032A508AD3}" type="datetime1">
              <a:rPr lang="it-IT" smtClean="0"/>
              <a:t>13/05/2020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Licei "Tommaso Campanella" Belvedere M.mo (CS)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ECDB-DB21-4ED6-A68A-11DC20E48A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62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C4D3-7C9D-404E-9FAA-E0220C9901E5}" type="datetime1">
              <a:rPr lang="it-IT" smtClean="0"/>
              <a:t>13/05/2020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Licei "Tommaso Campanella" Belvedere M.mo (CS)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ECDB-DB21-4ED6-A68A-11DC20E48A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1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E689-FF10-423E-92AE-E37B5A945DDC}" type="datetime1">
              <a:rPr lang="it-IT" smtClean="0"/>
              <a:t>13/05/2020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Licei "Tommaso Campanella" Belvedere M.mo (CS)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ECDB-DB21-4ED6-A68A-11DC20E48AE4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4091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40F9-E2B2-46A0-8EF4-31040F360291}" type="datetime1">
              <a:rPr lang="it-IT" smtClean="0"/>
              <a:t>13/05/2020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Licei "Tommaso Campanella" Belvedere M.mo (CS)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ECDB-DB21-4ED6-A68A-11DC20E48A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622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1080-0C78-49B3-ABFC-378CF2F5A34D}" type="datetime1">
              <a:rPr lang="it-IT" smtClean="0"/>
              <a:t>13/05/2020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Licei "Tommaso Campanella" Belvedere M.mo (CS)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ECDB-DB21-4ED6-A68A-11DC20E48A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458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AD6C-423A-4A00-9C30-29BE1073A4CC}" type="datetime1">
              <a:rPr lang="it-IT" smtClean="0"/>
              <a:t>13/05/2020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Licei "Tommaso Campanella" Belvedere M.mo (CS)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ECDB-DB21-4ED6-A68A-11DC20E48A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19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A781-3D43-46F5-92D8-80C1369B17E2}" type="datetime1">
              <a:rPr lang="it-IT" smtClean="0"/>
              <a:t>13/05/2020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Licei "Tommaso Campanella" Belvedere M.mo (CS)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ECDB-DB21-4ED6-A68A-11DC20E48A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690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3F1-BF5F-45EE-B84B-28B519467ECE}" type="datetime1">
              <a:rPr lang="it-IT" smtClean="0"/>
              <a:t>13/05/2020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Licei "Tommaso Campanella" Belvedere M.mo (CS)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ECDB-DB21-4ED6-A68A-11DC20E48A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48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202C-C9F2-4103-9610-633B5A599333}" type="datetime1">
              <a:rPr lang="it-IT" smtClean="0"/>
              <a:t>13/05/2020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Licei "Tommaso Campanella" Belvedere M.mo (CS)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ECDB-DB21-4ED6-A68A-11DC20E48A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75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D6DF-AB4B-4E3C-8BCC-4452FFF7D31D}" type="datetime1">
              <a:rPr lang="it-IT" smtClean="0"/>
              <a:t>13/05/2020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Licei "Tommaso Campanella" Belvedere M.mo (CS)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ECDB-DB21-4ED6-A68A-11DC20E48A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39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7ECB-CE43-4220-AC98-5F6254A84D73}" type="datetime1">
              <a:rPr lang="it-IT" smtClean="0"/>
              <a:t>13/05/2020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Licei "Tommaso Campanella" Belvedere M.mo (CS)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ECDB-DB21-4ED6-A68A-11DC20E48A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08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547D-0483-49F6-8E8F-D885E8F8E175}" type="datetime1">
              <a:rPr lang="it-IT" smtClean="0"/>
              <a:t>13/05/2020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Licei "Tommaso Campanella" Belvedere M.mo (CS)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ECDB-DB21-4ED6-A68A-11DC20E48A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25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374B-573B-41AA-B1F0-D0AAA9C1B986}" type="datetime1">
              <a:rPr lang="it-IT" smtClean="0"/>
              <a:t>13/05/2020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Licei "Tommaso Campanella" Belvedere M.mo (CS)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ECDB-DB21-4ED6-A68A-11DC20E48A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43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DB9A-8AE7-45A8-8B47-DA7FC2C1B49C}" type="datetime1">
              <a:rPr lang="it-IT" smtClean="0"/>
              <a:t>13/05/2020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Licei "Tommaso Campanella" Belvedere M.mo (CS)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ECDB-DB21-4ED6-A68A-11DC20E48A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11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7FEE-8BA1-43BE-AAAA-7A6818844108}" type="datetime1">
              <a:rPr lang="it-IT" smtClean="0"/>
              <a:t>13/05/2020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Licei "Tommaso Campanella" Belvedere M.mo (CS)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ECDB-DB21-4ED6-A68A-11DC20E48A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03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8C55-4A37-4522-8393-AE5EEC9A2859}" type="datetime1">
              <a:rPr lang="it-IT" smtClean="0"/>
              <a:t>13/05/2020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Licei "Tommaso Campanella" Belvedere M.mo (CS)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ECDB-DB21-4ED6-A68A-11DC20E48A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58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1235C8-7A81-4F1F-A35A-19F54AC033FA}" type="datetime1">
              <a:rPr lang="it-IT" smtClean="0"/>
              <a:t>13/05/2020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Licei "Tommaso Campanella" Belvedere M.mo (CS)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76ECDB-DB21-4ED6-A68A-11DC20E48A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30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745328" y="4329853"/>
            <a:ext cx="3407107" cy="153287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8000" b="1" dirty="0" smtClean="0">
                <a:solidFill>
                  <a:srgbClr val="7030A0"/>
                </a:solidFill>
              </a:rPr>
              <a:t>COVID 19</a:t>
            </a:r>
          </a:p>
          <a:p>
            <a:pPr>
              <a:lnSpc>
                <a:spcPct val="100000"/>
              </a:lnSpc>
            </a:pPr>
            <a:r>
              <a:rPr lang="it-IT" sz="4800" b="1" dirty="0" smtClean="0">
                <a:solidFill>
                  <a:srgbClr val="7030A0"/>
                </a:solidFill>
              </a:rPr>
              <a:t>SE LO CONOSCI LO EVITI</a:t>
            </a:r>
            <a:endParaRPr lang="it-IT" sz="4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illustrazione del 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17" y="647375"/>
            <a:ext cx="8567225" cy="34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632421" y="6084551"/>
            <a:ext cx="11325118" cy="365125"/>
          </a:xfrm>
        </p:spPr>
        <p:txBody>
          <a:bodyPr/>
          <a:lstStyle/>
          <a:p>
            <a:r>
              <a:rPr lang="it-IT" sz="4000" dirty="0" smtClean="0"/>
              <a:t>   Licei "Tommaso Campanella" Belvedere M.mo (CS)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40657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Licei "Tommaso Campanella" Belvedere M.mo (CS)</a:t>
            </a:r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140677"/>
            <a:ext cx="11085341" cy="748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00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209196" y="6348848"/>
            <a:ext cx="10396650" cy="365125"/>
          </a:xfrm>
        </p:spPr>
        <p:txBody>
          <a:bodyPr/>
          <a:lstStyle/>
          <a:p>
            <a:r>
              <a:rPr lang="it-IT" sz="2800" b="1" dirty="0" smtClean="0"/>
              <a:t>Licei "Tommaso Campanella" Belvedere M.mo (CS)</a:t>
            </a:r>
            <a:endParaRPr lang="it-IT" sz="2800" b="1" dirty="0"/>
          </a:p>
        </p:txBody>
      </p:sp>
      <p:sp>
        <p:nvSpPr>
          <p:cNvPr id="3" name="Rettangolo 2"/>
          <p:cNvSpPr/>
          <p:nvPr/>
        </p:nvSpPr>
        <p:spPr>
          <a:xfrm>
            <a:off x="913774" y="188539"/>
            <a:ext cx="10846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latin typeface="Broadway" panose="04040905080B02020502" pitchFamily="82" charset="0"/>
              </a:rPr>
              <a:t>Far fronte allo stress durante l’epidemia di COVID-19 </a:t>
            </a:r>
            <a:endParaRPr lang="it-IT" sz="36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50166" y="1166440"/>
            <a:ext cx="11310425" cy="53860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Britannic Bold" panose="020B0903060703020204" pitchFamily="34" charset="0"/>
              </a:rPr>
              <a:t>È normale sentirsi tristi, stressati, confusi o spaventati durante una crisi. Parlare con persone di cui ti fidi ti può aiutare. Contatta gli amici e la famiglia. </a:t>
            </a:r>
          </a:p>
          <a:p>
            <a:r>
              <a:rPr lang="it-IT" sz="2000" dirty="0">
                <a:solidFill>
                  <a:srgbClr val="000000"/>
                </a:solidFill>
                <a:latin typeface="Britannic Bold" panose="020B0903060703020204" pitchFamily="34" charset="0"/>
              </a:rPr>
              <a:t>Se devi rimanere a casa, mantieni uno stile di vita sano - dieta corretta, sonno, esercizio fisico - e i contatti sociali con i tuoi cari e i tuoi amici via e-mail e telefono. </a:t>
            </a:r>
          </a:p>
          <a:p>
            <a:r>
              <a:rPr lang="it-IT" sz="2000" dirty="0">
                <a:solidFill>
                  <a:srgbClr val="000000"/>
                </a:solidFill>
                <a:latin typeface="Britannic Bold" panose="020B0903060703020204" pitchFamily="34" charset="0"/>
              </a:rPr>
              <a:t>Non fumare, non bere alcolici o peggio ancora non usare droghe per affrontare le tue emozioni. </a:t>
            </a:r>
          </a:p>
          <a:p>
            <a:r>
              <a:rPr lang="it-IT" sz="2000" dirty="0">
                <a:solidFill>
                  <a:srgbClr val="000000"/>
                </a:solidFill>
                <a:latin typeface="Britannic Bold" panose="020B0903060703020204" pitchFamily="34" charset="0"/>
              </a:rPr>
              <a:t>Se ti senti sopraffatto dall’angoscia, parla con un operatore sanitario o con un consulente. </a:t>
            </a:r>
          </a:p>
          <a:p>
            <a:r>
              <a:rPr lang="it-IT" sz="2000" dirty="0">
                <a:solidFill>
                  <a:srgbClr val="000000"/>
                </a:solidFill>
                <a:latin typeface="Britannic Bold" panose="020B0903060703020204" pitchFamily="34" charset="0"/>
              </a:rPr>
              <a:t>Raccogli le informazioni che ti possano aiutare a determinare con precisione il rischio in modo da poter prendere precauzioni ragionevoli. </a:t>
            </a:r>
          </a:p>
          <a:p>
            <a:r>
              <a:rPr lang="it-IT" sz="2000" dirty="0">
                <a:solidFill>
                  <a:srgbClr val="000000"/>
                </a:solidFill>
                <a:latin typeface="Britannic Bold" panose="020B0903060703020204" pitchFamily="34" charset="0"/>
              </a:rPr>
              <a:t>Trova una fonte scientifica attendibile come il sito web dell'Organizzazione Mondiale della Sanità (WHO) o una istituzione governativa del tuo paese. </a:t>
            </a:r>
          </a:p>
          <a:p>
            <a:r>
              <a:rPr lang="it-IT" sz="2000" dirty="0">
                <a:solidFill>
                  <a:srgbClr val="000000"/>
                </a:solidFill>
                <a:latin typeface="Britannic Bold" panose="020B0903060703020204" pitchFamily="34" charset="0"/>
              </a:rPr>
              <a:t>Cerca di limitare la preoccupazione e l'agitazione riducendo il tempo che tu e la tua famiglia trascorrete guardando o ascoltando i media che percepisci come sconvolgenti. </a:t>
            </a:r>
          </a:p>
          <a:p>
            <a:r>
              <a:rPr lang="it-IT" sz="2000" dirty="0">
                <a:solidFill>
                  <a:srgbClr val="000000"/>
                </a:solidFill>
                <a:latin typeface="Britannic Bold" panose="020B0903060703020204" pitchFamily="34" charset="0"/>
              </a:rPr>
              <a:t>Ricorda come in passato hai affrontato le avversità della vita per gestire le tue emozioni durante il momento difficile di questa emergenza. </a:t>
            </a:r>
            <a:endParaRPr lang="it-IT" sz="2000" dirty="0" smtClean="0">
              <a:solidFill>
                <a:srgbClr val="000000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INSIEME CE LA FAREMO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6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Licei "Tommaso Campanella" Belvedere M.mo (CS)</a:t>
            </a:r>
            <a:endParaRPr lang="it-IT"/>
          </a:p>
        </p:txBody>
      </p:sp>
      <p:pic>
        <p:nvPicPr>
          <p:cNvPr id="3" name="Immagine 2" descr="https://www.casertafocus.net/home/images/notizie/ridere8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267286"/>
            <a:ext cx="8468751" cy="6590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30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10804614" cy="365125"/>
          </a:xfrm>
        </p:spPr>
        <p:txBody>
          <a:bodyPr/>
          <a:lstStyle/>
          <a:p>
            <a:r>
              <a:rPr lang="it-IT" sz="3600" dirty="0" smtClean="0"/>
              <a:t>Licei "Tommaso Campanella" Belvedere M.mo (CS)</a:t>
            </a:r>
            <a:endParaRPr lang="it-IT" sz="3600" dirty="0"/>
          </a:p>
        </p:txBody>
      </p:sp>
      <p:sp>
        <p:nvSpPr>
          <p:cNvPr id="3" name="Rettangolo 2"/>
          <p:cNvSpPr/>
          <p:nvPr/>
        </p:nvSpPr>
        <p:spPr>
          <a:xfrm>
            <a:off x="506437" y="841108"/>
            <a:ext cx="112119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1C2024"/>
                </a:solidFill>
                <a:latin typeface="Titillium Web"/>
              </a:rPr>
              <a:t>L'11 febbraio 2020 </a:t>
            </a:r>
            <a:r>
              <a:rPr lang="it-IT" sz="2400" b="1" dirty="0">
                <a:solidFill>
                  <a:srgbClr val="1C2024"/>
                </a:solidFill>
                <a:latin typeface="Titillium Web"/>
              </a:rPr>
              <a:t>l'OMS ha annunciato che la malattia respiratoria causata dal nuovo coronavirus è stata chiamata COVID-19. La nuova sigla è la sintesi dei termini CO-</a:t>
            </a:r>
            <a:r>
              <a:rPr lang="it-IT" sz="2400" b="1" dirty="0" err="1">
                <a:solidFill>
                  <a:srgbClr val="1C2024"/>
                </a:solidFill>
                <a:latin typeface="Titillium Web"/>
              </a:rPr>
              <a:t>rona</a:t>
            </a:r>
            <a:r>
              <a:rPr lang="it-IT" sz="2400" b="1" dirty="0">
                <a:solidFill>
                  <a:srgbClr val="1C2024"/>
                </a:solidFill>
                <a:latin typeface="Titillium Web"/>
              </a:rPr>
              <a:t> VI-</a:t>
            </a:r>
            <a:r>
              <a:rPr lang="it-IT" sz="2400" b="1" dirty="0" err="1">
                <a:solidFill>
                  <a:srgbClr val="1C2024"/>
                </a:solidFill>
                <a:latin typeface="Titillium Web"/>
              </a:rPr>
              <a:t>rus</a:t>
            </a:r>
            <a:r>
              <a:rPr lang="it-IT" sz="2400" b="1" dirty="0">
                <a:solidFill>
                  <a:srgbClr val="1C2024"/>
                </a:solidFill>
                <a:latin typeface="Titillium Web"/>
              </a:rPr>
              <a:t> D-</a:t>
            </a:r>
            <a:r>
              <a:rPr lang="it-IT" sz="2400" b="1" dirty="0" err="1">
                <a:solidFill>
                  <a:srgbClr val="1C2024"/>
                </a:solidFill>
                <a:latin typeface="Titillium Web"/>
              </a:rPr>
              <a:t>isease</a:t>
            </a:r>
            <a:r>
              <a:rPr lang="it-IT" sz="2400" b="1" dirty="0">
                <a:solidFill>
                  <a:srgbClr val="1C2024"/>
                </a:solidFill>
                <a:latin typeface="Titillium Web"/>
              </a:rPr>
              <a:t> e dell'anno d'identificazione, 2019.</a:t>
            </a:r>
          </a:p>
          <a:p>
            <a:pPr algn="ctr"/>
            <a:r>
              <a:rPr lang="it-IT" sz="2400" b="1" dirty="0">
                <a:solidFill>
                  <a:srgbClr val="1C2024"/>
                </a:solidFill>
                <a:latin typeface="Titillium Web"/>
              </a:rPr>
              <a:t>Sintomi</a:t>
            </a:r>
          </a:p>
          <a:p>
            <a:pPr algn="just"/>
            <a:r>
              <a:rPr lang="it-IT" sz="2400" b="1" dirty="0">
                <a:solidFill>
                  <a:srgbClr val="1C2024"/>
                </a:solidFill>
                <a:latin typeface="Titillium Web"/>
              </a:rPr>
              <a:t>I sintomi più comuni di una persona con COVID-19 sono </a:t>
            </a:r>
            <a:r>
              <a:rPr lang="it-IT" sz="2400" b="1" dirty="0" err="1">
                <a:solidFill>
                  <a:srgbClr val="1C2024"/>
                </a:solidFill>
                <a:latin typeface="Titillium Web"/>
              </a:rPr>
              <a:t>frappresentati</a:t>
            </a:r>
            <a:r>
              <a:rPr lang="it-IT" sz="2400" b="1" dirty="0">
                <a:solidFill>
                  <a:srgbClr val="1C2024"/>
                </a:solidFill>
                <a:latin typeface="Titillium Web"/>
              </a:rPr>
              <a:t> da: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1C2024"/>
                </a:solidFill>
                <a:latin typeface="Titillium Web"/>
              </a:rPr>
              <a:t>febbre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1C2024"/>
                </a:solidFill>
                <a:latin typeface="Titillium Web"/>
              </a:rPr>
              <a:t>stanchezza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1C2024"/>
                </a:solidFill>
                <a:latin typeface="Titillium Web"/>
              </a:rPr>
              <a:t>tosse secca.</a:t>
            </a:r>
          </a:p>
          <a:p>
            <a:pPr algn="just"/>
            <a:r>
              <a:rPr lang="it-IT" sz="2400" b="1" dirty="0">
                <a:solidFill>
                  <a:srgbClr val="1C2024"/>
                </a:solidFill>
                <a:latin typeface="Titillium Web"/>
              </a:rPr>
              <a:t>Alcuni pazienti possono presentare indolenzimento e dolori muscolari, congestione nasale, naso che cola, mal di gola o diarrea. Questi sintomi sono generalmente lievi e iniziano gradualmente.</a:t>
            </a:r>
            <a:endParaRPr lang="it-IT" sz="2400" b="1" i="0" dirty="0">
              <a:solidFill>
                <a:srgbClr val="1C2024"/>
              </a:solidFill>
              <a:effectLst/>
              <a:latin typeface="Titillium Web"/>
            </a:endParaRPr>
          </a:p>
        </p:txBody>
      </p:sp>
      <p:pic>
        <p:nvPicPr>
          <p:cNvPr id="4" name="Picture 2" descr="illustrazione del vi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36" y="3249637"/>
            <a:ext cx="2138289" cy="6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8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9763604" cy="365125"/>
          </a:xfrm>
        </p:spPr>
        <p:txBody>
          <a:bodyPr/>
          <a:lstStyle/>
          <a:p>
            <a:r>
              <a:rPr lang="it-IT" sz="2800" dirty="0" smtClean="0"/>
              <a:t>Licei "Tommaso Campanella" Belvedere M.mo (CS)</a:t>
            </a:r>
            <a:endParaRPr lang="it-IT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38150"/>
            <a:ext cx="10477500" cy="54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9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0" y="-478302"/>
            <a:ext cx="11535508" cy="7807569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10073094" cy="365125"/>
          </a:xfrm>
        </p:spPr>
        <p:txBody>
          <a:bodyPr/>
          <a:lstStyle/>
          <a:p>
            <a:r>
              <a:rPr lang="it-IT" sz="3600" b="1" dirty="0" smtClean="0"/>
              <a:t>Licei "Tommaso Campanella" Belvedere M.mo (CS)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6883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10255974" cy="365125"/>
          </a:xfrm>
        </p:spPr>
        <p:txBody>
          <a:bodyPr/>
          <a:lstStyle/>
          <a:p>
            <a:r>
              <a:rPr lang="it-IT" sz="3600" b="1" dirty="0" smtClean="0"/>
              <a:t>Licei "Tommaso Campanella" Belvedere M.mo (CS)</a:t>
            </a:r>
            <a:endParaRPr lang="it-IT" sz="3600" b="1" dirty="0"/>
          </a:p>
        </p:txBody>
      </p:sp>
      <p:sp>
        <p:nvSpPr>
          <p:cNvPr id="3" name="Rettangolo 2"/>
          <p:cNvSpPr/>
          <p:nvPr/>
        </p:nvSpPr>
        <p:spPr>
          <a:xfrm>
            <a:off x="154744" y="206741"/>
            <a:ext cx="117183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800" b="1" dirty="0">
              <a:solidFill>
                <a:srgbClr val="000000"/>
              </a:solidFill>
              <a:latin typeface="Segoe Script" panose="020B0504020000000003" pitchFamily="34" charset="0"/>
            </a:endParaRPr>
          </a:p>
          <a:p>
            <a:r>
              <a:rPr lang="it-IT" sz="800" b="1" dirty="0">
                <a:solidFill>
                  <a:srgbClr val="000000"/>
                </a:solidFill>
                <a:latin typeface="Segoe Script" panose="020B0504020000000003" pitchFamily="34" charset="0"/>
              </a:rPr>
              <a:t> </a:t>
            </a:r>
            <a:r>
              <a:rPr lang="it-IT" sz="800" b="1" dirty="0" smtClean="0">
                <a:solidFill>
                  <a:srgbClr val="000000"/>
                </a:solidFill>
                <a:latin typeface="Segoe Script" panose="020B0504020000000003" pitchFamily="34" charset="0"/>
              </a:rPr>
              <a:t>                                              </a:t>
            </a:r>
            <a:r>
              <a:rPr lang="it-IT" sz="3200" b="1" dirty="0" smtClean="0">
                <a:solidFill>
                  <a:srgbClr val="000000"/>
                </a:solidFill>
                <a:latin typeface="Segoe Script" panose="020B0504020000000003" pitchFamily="34" charset="0"/>
              </a:rPr>
              <a:t>Consigli </a:t>
            </a:r>
            <a:r>
              <a:rPr lang="it-IT" sz="3200" b="1" dirty="0">
                <a:solidFill>
                  <a:srgbClr val="000000"/>
                </a:solidFill>
                <a:latin typeface="Segoe Script" panose="020B0504020000000003" pitchFamily="34" charset="0"/>
              </a:rPr>
              <a:t>per gli ambienti chiusi</a:t>
            </a:r>
          </a:p>
          <a:p>
            <a:r>
              <a:rPr lang="it-IT" sz="3200" b="1" dirty="0" smtClean="0">
                <a:solidFill>
                  <a:srgbClr val="000000"/>
                </a:solidFill>
                <a:latin typeface="Segoe Script" panose="020B0504020000000003" pitchFamily="34" charset="0"/>
              </a:rPr>
              <a:t>                   Ricambio </a:t>
            </a:r>
            <a:r>
              <a:rPr lang="it-IT" sz="3200" b="1" dirty="0">
                <a:solidFill>
                  <a:srgbClr val="000000"/>
                </a:solidFill>
                <a:latin typeface="Segoe Script" panose="020B0504020000000003" pitchFamily="34" charset="0"/>
              </a:rPr>
              <a:t>dell’aria</a:t>
            </a:r>
          </a:p>
          <a:p>
            <a:endParaRPr lang="it-IT" sz="3200" b="1" dirty="0">
              <a:solidFill>
                <a:srgbClr val="000000"/>
              </a:solidFill>
              <a:latin typeface="Segoe Script" panose="020B0504020000000003" pitchFamily="34" charset="0"/>
            </a:endParaRPr>
          </a:p>
          <a:p>
            <a:r>
              <a:rPr lang="it-IT" sz="3200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sz="3200" b="1" dirty="0">
                <a:solidFill>
                  <a:srgbClr val="000000"/>
                </a:solidFill>
                <a:latin typeface="Arial" panose="020B0604020202020204" pitchFamily="34" charset="0"/>
              </a:rPr>
              <a:t>Garantire un buon ricambio d’aria in tutti gli ambienti: casa, uffici, strutture sanitarie, farmacie, parafarmacie, banche, poste, supermercati, mezzi di trasporto.</a:t>
            </a:r>
          </a:p>
          <a:p>
            <a:r>
              <a:rPr lang="it-IT" sz="3200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sz="3200" b="1" dirty="0">
                <a:solidFill>
                  <a:srgbClr val="000000"/>
                </a:solidFill>
                <a:latin typeface="Arial" panose="020B0604020202020204" pitchFamily="34" charset="0"/>
              </a:rPr>
              <a:t>Aprire regolarmente le finestre scegliendo quelle più distanti dalle strade trafficate. </a:t>
            </a:r>
          </a:p>
          <a:p>
            <a:r>
              <a:rPr lang="it-IT" sz="3200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sz="3200" b="1" dirty="0">
                <a:solidFill>
                  <a:srgbClr val="000000"/>
                </a:solidFill>
                <a:latin typeface="Arial" panose="020B0604020202020204" pitchFamily="34" charset="0"/>
              </a:rPr>
              <a:t>Non aprire le finestre durante le ore di punta del traffico e non lasciarle aperte la notte</a:t>
            </a:r>
          </a:p>
          <a:p>
            <a:r>
              <a:rPr lang="it-IT" sz="3200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sz="3200" b="1" dirty="0">
                <a:solidFill>
                  <a:srgbClr val="000000"/>
                </a:solidFill>
                <a:latin typeface="Arial" panose="020B0604020202020204" pitchFamily="34" charset="0"/>
              </a:rPr>
              <a:t>Ottimizzare l’apertura in funzione delle attività svolte.</a:t>
            </a:r>
          </a:p>
        </p:txBody>
      </p:sp>
      <p:pic>
        <p:nvPicPr>
          <p:cNvPr id="2050" name="Picture 2" descr="Microbe on Apple iOS 13.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846" y="206741"/>
            <a:ext cx="1982714" cy="15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64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9707334" cy="365125"/>
          </a:xfrm>
        </p:spPr>
        <p:txBody>
          <a:bodyPr/>
          <a:lstStyle/>
          <a:p>
            <a:r>
              <a:rPr lang="it-IT" sz="2800" dirty="0" smtClean="0"/>
              <a:t>Licei "Tommaso Campanella" Belvedere M.mo (CS)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656208" y="131647"/>
            <a:ext cx="1087432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800" dirty="0">
              <a:solidFill>
                <a:srgbClr val="000000"/>
              </a:solidFill>
              <a:latin typeface="Segoe Script" panose="020B0504020000000003" pitchFamily="34" charset="0"/>
            </a:endParaRPr>
          </a:p>
          <a:p>
            <a:pPr algn="ctr"/>
            <a:r>
              <a:rPr lang="it-IT" sz="800" b="1" dirty="0">
                <a:solidFill>
                  <a:srgbClr val="000000"/>
                </a:solidFill>
                <a:latin typeface="Segoe Script" panose="020B0504020000000003" pitchFamily="34" charset="0"/>
              </a:rPr>
              <a:t> </a:t>
            </a:r>
            <a:r>
              <a:rPr lang="it-IT" sz="5400" b="1" dirty="0">
                <a:solidFill>
                  <a:srgbClr val="FF0000"/>
                </a:solidFill>
                <a:latin typeface="Segoe Script" panose="020B0504020000000003" pitchFamily="34" charset="0"/>
              </a:rPr>
              <a:t>Pulizia</a:t>
            </a:r>
          </a:p>
          <a:p>
            <a:endParaRPr lang="it-IT" sz="2400" b="1" dirty="0">
              <a:solidFill>
                <a:srgbClr val="000000"/>
              </a:solidFill>
              <a:latin typeface="Segoe Script" panose="020B0504020000000003" pitchFamily="34" charset="0"/>
            </a:endParaRPr>
          </a:p>
          <a:p>
            <a:r>
              <a:rPr lang="it-IT" sz="2400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</a:rPr>
              <a:t>Prima di utilizzare i prodotti per la pulizia leggi attentamente le istruzioni e rispetta i dosaggi d’uso raccomandati sulle confezioni (vedi simboli di pericolo sulle etichette). </a:t>
            </a:r>
          </a:p>
          <a:p>
            <a:r>
              <a:rPr lang="it-IT" sz="2400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</a:rPr>
              <a:t>Pulire i diversi ambienti, materiali e arredi utilizzando acqua e sapone e/o alcol etilico 75% e/o ipoclorito di sodio 0,5%. In tutti i casi le pulizie devono essere eseguite con guanti e/o dispositivi di protezione individuale.</a:t>
            </a:r>
          </a:p>
          <a:p>
            <a:r>
              <a:rPr lang="it-IT" sz="2400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</a:rPr>
              <a:t>Non miscelare i prodotti di pulizia, in particolare quelli contenenti candeggina o ammoniaca con altri prodotti.</a:t>
            </a:r>
          </a:p>
          <a:p>
            <a:r>
              <a:rPr lang="it-IT" sz="2400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Sia durante che dopo l’uso dei prodotti per la pulizia e la sanificazione, arieggiare gli ambienti.</a:t>
            </a:r>
          </a:p>
          <a:p>
            <a:endParaRPr lang="it-IT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Microbe on Google Android 10.0 March 2020 Feature D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35" y="131647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icrobe on Google Android 10.0 March 2020 Feature D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149" y="131647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7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10298177" cy="365125"/>
          </a:xfrm>
        </p:spPr>
        <p:txBody>
          <a:bodyPr/>
          <a:lstStyle/>
          <a:p>
            <a:r>
              <a:rPr lang="it-IT" sz="3200" dirty="0" smtClean="0"/>
              <a:t>Licei "Tommaso Campanella" Belvedere M.mo (CS)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1026942" y="-163154"/>
            <a:ext cx="108461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600" dirty="0">
              <a:solidFill>
                <a:srgbClr val="000000"/>
              </a:solidFill>
              <a:latin typeface="Segoe Script" panose="020B0504020000000003" pitchFamily="34" charset="0"/>
            </a:endParaRPr>
          </a:p>
          <a:p>
            <a:pPr marR="8500" algn="ctr"/>
            <a:r>
              <a:rPr lang="it-IT" sz="3600" dirty="0">
                <a:solidFill>
                  <a:srgbClr val="000000"/>
                </a:solidFill>
                <a:latin typeface="Segoe Script" panose="020B0504020000000003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latin typeface="Segoe Script" panose="020B0504020000000003" pitchFamily="34" charset="0"/>
              </a:rPr>
              <a:t>Disinfettanti, igienizzanti, detergenti ... </a:t>
            </a:r>
          </a:p>
          <a:p>
            <a:pPr algn="ctr"/>
            <a:r>
              <a:rPr lang="it-IT" sz="3600" b="1" dirty="0">
                <a:solidFill>
                  <a:srgbClr val="FF0000"/>
                </a:solidFill>
                <a:latin typeface="Segoe Script" panose="020B0504020000000003" pitchFamily="34" charset="0"/>
              </a:rPr>
              <a:t>USALI IN SICUREZZA 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47114" y="1194587"/>
            <a:ext cx="112260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it-IT" sz="8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it-IT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In questo momento, dove la pulizia della persona e delle superfici di casa è molto importante, usate i prodotti disinfettanti, igienizzanti o detergenti, seguendo con grande attenzione le istruzioni</a:t>
            </a:r>
            <a:r>
              <a:rPr lang="it-IT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</a:t>
            </a:r>
            <a:endParaRPr lang="it-IT" sz="28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it-IT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Arieggiate bene i locali trattati! </a:t>
            </a:r>
            <a:r>
              <a:rPr lang="it-IT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Spesso i prodotti utilizzati per la disinfezione contengono sostanze volatili che possono provocare irritazione e tossicità</a:t>
            </a:r>
            <a:r>
              <a:rPr lang="it-IT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it-IT" sz="28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it-IT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Non mescolate più prodotti insieme </a:t>
            </a:r>
            <a:r>
              <a:rPr lang="it-IT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pensando di ottenerne uno più potente contro il coronavirus. Non fate gli apprendisti stregoni! Correte il rischio di esporre voi e i vostri cari a prodotti pericolosi che si formano durante la miscelazione, comportando GRAVI RISCHI DI INTOSSICAZIONE!</a:t>
            </a:r>
          </a:p>
        </p:txBody>
      </p:sp>
      <p:pic>
        <p:nvPicPr>
          <p:cNvPr id="6146" name="Picture 2" descr="Soap on JoyPixels 5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757" y="4783016"/>
            <a:ext cx="1912374" cy="16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927842" y="6234967"/>
            <a:ext cx="10663937" cy="365125"/>
          </a:xfrm>
        </p:spPr>
        <p:txBody>
          <a:bodyPr/>
          <a:lstStyle/>
          <a:p>
            <a:r>
              <a:rPr lang="it-IT" sz="2800" dirty="0" smtClean="0"/>
              <a:t>Licei "Tommaso Campanella" Belvedere M.mo (CS)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239151" y="552120"/>
            <a:ext cx="114792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800" b="1" dirty="0">
              <a:solidFill>
                <a:srgbClr val="000000"/>
              </a:solidFill>
              <a:latin typeface="Segoe Script" panose="020B0504020000000003" pitchFamily="34" charset="0"/>
            </a:endParaRPr>
          </a:p>
          <a:p>
            <a:r>
              <a:rPr lang="it-IT" sz="800" b="1" dirty="0">
                <a:solidFill>
                  <a:srgbClr val="000000"/>
                </a:solidFill>
                <a:latin typeface="Segoe Script" panose="020B0504020000000003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latin typeface="Segoe Script" panose="020B0504020000000003" pitchFamily="34" charset="0"/>
              </a:rPr>
              <a:t>Come raccogliere e gettare i rifiuti </a:t>
            </a:r>
            <a:r>
              <a:rPr lang="it-IT" sz="36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domestici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9151" y="1386426"/>
            <a:ext cx="1171838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800" dirty="0">
              <a:solidFill>
                <a:srgbClr val="000000"/>
              </a:solidFill>
              <a:latin typeface="Segoe Script" panose="020B0504020000000003" pitchFamily="34" charset="0"/>
            </a:endParaRPr>
          </a:p>
          <a:p>
            <a:r>
              <a:rPr lang="it-IT" sz="800" dirty="0">
                <a:solidFill>
                  <a:srgbClr val="000000"/>
                </a:solidFill>
                <a:latin typeface="Segoe Script" panose="020B0504020000000003" pitchFamily="34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Se sei POSITIVO o in quarantena obbligatoria… </a:t>
            </a:r>
          </a:p>
          <a:p>
            <a:endParaRPr lang="it-IT" sz="2000" b="1" dirty="0">
              <a:solidFill>
                <a:srgbClr val="000000"/>
              </a:solidFill>
              <a:latin typeface="Segoe Script" panose="020B0504020000000003" pitchFamily="34" charset="0"/>
            </a:endParaRPr>
          </a:p>
          <a:p>
            <a:r>
              <a:rPr lang="it-IT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Non differenziare più i rifiuti di casa tua. </a:t>
            </a:r>
          </a:p>
          <a:p>
            <a:r>
              <a:rPr lang="it-IT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Utilizza due o tre sacchetti possibilmente resistenti (uno dentro l’altro) all’interno del contenitore utilizzato per la raccolta indifferenziata, se possibile a pedale.</a:t>
            </a:r>
          </a:p>
          <a:p>
            <a:r>
              <a:rPr lang="it-IT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Tutti i rifiuti (plastica, vetro, carta, umido, metallo e indifferenziata)vanno gettati nello stesso contenitore utilizzato per la raccolta indifferenziata. </a:t>
            </a:r>
          </a:p>
          <a:p>
            <a:r>
              <a:rPr lang="it-IT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Anche i fazzoletti o i rotoli di carta, le mascherine, i guanti, e i teli monouso vanno gettati nello stesso contenitore per la raccolta indifferenziata.</a:t>
            </a:r>
          </a:p>
          <a:p>
            <a:r>
              <a:rPr lang="it-IT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Indossando guanti monouso chiudi bene i sacchetti senza schiacciarli con le mani utilizzando dei lacci di chiusura o nastro adesivo. </a:t>
            </a:r>
          </a:p>
          <a:p>
            <a:r>
              <a:rPr lang="it-IT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Una volta chiusi i sacchetti, i guanti usati vanno gettati nei nuovi sacchetti preparati per la raccolta indifferenziata (due o tre sacchetti possibilmente resistenti, uno dentro l’altro). Subito dopo lavati le mani.</a:t>
            </a:r>
          </a:p>
          <a:p>
            <a:r>
              <a:rPr lang="it-IT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Fai smaltire i rifiuti ogni giorno come faresti con un </a:t>
            </a:r>
            <a:r>
              <a:rPr lang="it-IT" b="1" dirty="0" err="1">
                <a:solidFill>
                  <a:srgbClr val="000000"/>
                </a:solidFill>
                <a:latin typeface="Arial" panose="020B0604020202020204" pitchFamily="34" charset="0"/>
              </a:rPr>
              <a:t>sacchettodi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 indifferenziata.</a:t>
            </a:r>
          </a:p>
          <a:p>
            <a:r>
              <a:rPr lang="it-IT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Gli animali da compagnia non devono accedere nel locale in cui sono presenti i sacchetti di rifiuti.</a:t>
            </a:r>
          </a:p>
        </p:txBody>
      </p:sp>
      <p:pic>
        <p:nvPicPr>
          <p:cNvPr id="5124" name="Picture 4" descr="Face with Medical Mask on JoyPixels 5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824" y="1321561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81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10298177" cy="770743"/>
          </a:xfrm>
        </p:spPr>
        <p:txBody>
          <a:bodyPr/>
          <a:lstStyle/>
          <a:p>
            <a:r>
              <a:rPr lang="it-IT" sz="2800" dirty="0" smtClean="0"/>
              <a:t>Licei "Tommaso Campanella" Belvedere M.mo (CS)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464233" y="1197620"/>
            <a:ext cx="114933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800" dirty="0">
              <a:solidFill>
                <a:srgbClr val="FF0000"/>
              </a:solidFill>
              <a:latin typeface="Segoe Script" panose="020B0504020000000003" pitchFamily="34" charset="0"/>
            </a:endParaRPr>
          </a:p>
          <a:p>
            <a:r>
              <a:rPr lang="it-IT" sz="800" dirty="0">
                <a:solidFill>
                  <a:srgbClr val="FF0000"/>
                </a:solidFill>
                <a:latin typeface="Segoe Script" panose="020B0504020000000003" pitchFamily="34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Se NON sei positivo al tampone e NON sei in quarantena…</a:t>
            </a:r>
          </a:p>
          <a:p>
            <a:endParaRPr lang="it-IT" sz="2400" b="1" dirty="0">
              <a:solidFill>
                <a:srgbClr val="000000"/>
              </a:solidFill>
              <a:latin typeface="Segoe Script" panose="020B0504020000000003" pitchFamily="34" charset="0"/>
            </a:endParaRPr>
          </a:p>
          <a:p>
            <a:r>
              <a:rPr lang="it-IT" sz="2400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</a:rPr>
              <a:t>Continua a fare la raccolta differenziata come hai fatto finora.</a:t>
            </a:r>
          </a:p>
          <a:p>
            <a:r>
              <a:rPr lang="it-IT" sz="2400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</a:rPr>
              <a:t>Usa fazzoletti di carta se sei raffreddato e buttali nella raccolta indifferenziata.</a:t>
            </a:r>
          </a:p>
          <a:p>
            <a:r>
              <a:rPr lang="it-IT" sz="2400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Se hai usato mascherine e guanti, gettali nella raccolta indifferenziata. </a:t>
            </a:r>
          </a:p>
          <a:p>
            <a:r>
              <a:rPr lang="it-IT" sz="2400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</a:rPr>
              <a:t>Per i rifiuti indifferenziati utilizza due o tre sacchetti possibilmente resistenti (uno dentro l’altro) all’interno del contenitore che usi abitualmente. </a:t>
            </a:r>
          </a:p>
          <a:p>
            <a:r>
              <a:rPr lang="it-IT" sz="2400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</a:rPr>
              <a:t>Chiudi bene il sacchetto.</a:t>
            </a:r>
          </a:p>
          <a:p>
            <a:r>
              <a:rPr lang="it-IT" sz="2400" b="1" dirty="0">
                <a:solidFill>
                  <a:srgbClr val="000000"/>
                </a:solidFill>
                <a:latin typeface="Wingdings" panose="05000000000000000000" pitchFamily="2" charset="2"/>
              </a:rPr>
              <a:t>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Smaltisci i rifiuti come faresti con un sacchetto di indifferenziata.</a:t>
            </a:r>
          </a:p>
        </p:txBody>
      </p:sp>
      <p:pic>
        <p:nvPicPr>
          <p:cNvPr id="6" name="Picture 4" descr="Emoticon lindo que lleva la máscara médica - emoji - vector el ejemplo ilustración del vector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119" y="5029200"/>
            <a:ext cx="195541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823573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93</TotalTime>
  <Words>963</Words>
  <Application>Microsoft Office PowerPoint</Application>
  <PresentationFormat>Widescreen</PresentationFormat>
  <Paragraphs>78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2" baseType="lpstr">
      <vt:lpstr>Arial</vt:lpstr>
      <vt:lpstr>Arial Narrow</vt:lpstr>
      <vt:lpstr>Britannic Bold</vt:lpstr>
      <vt:lpstr>Broadway</vt:lpstr>
      <vt:lpstr>Calibri</vt:lpstr>
      <vt:lpstr>Segoe Script</vt:lpstr>
      <vt:lpstr>Titillium Web</vt:lpstr>
      <vt:lpstr>Tw Cen MT</vt:lpstr>
      <vt:lpstr>Wingdings</vt:lpstr>
      <vt:lpstr>Goccia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Grazia</dc:creator>
  <cp:lastModifiedBy>Grazia</cp:lastModifiedBy>
  <cp:revision>20</cp:revision>
  <dcterms:created xsi:type="dcterms:W3CDTF">2020-05-13T13:29:54Z</dcterms:created>
  <dcterms:modified xsi:type="dcterms:W3CDTF">2020-05-13T15:03:39Z</dcterms:modified>
</cp:coreProperties>
</file>